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Roboto Mono Light"/>
      <p:regular r:id="rId37"/>
      <p:bold r:id="rId38"/>
      <p:italic r:id="rId39"/>
      <p:boldItalic r:id="rId40"/>
    </p:embeddedFont>
    <p:embeddedFont>
      <p:font typeface="Google Sans"/>
      <p:regular r:id="rId41"/>
      <p:bold r:id="rId42"/>
      <p:italic r:id="rId43"/>
      <p:boldItalic r:id="rId44"/>
    </p:embeddedFont>
    <p:embeddedFont>
      <p:font typeface="Google Sans Medium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Light-boldItalic.fntdata"/><Relationship Id="rId20" Type="http://schemas.openxmlformats.org/officeDocument/2006/relationships/slide" Target="slides/slide15.xml"/><Relationship Id="rId42" Type="http://schemas.openxmlformats.org/officeDocument/2006/relationships/font" Target="fonts/GoogleSans-bold.fntdata"/><Relationship Id="rId41" Type="http://schemas.openxmlformats.org/officeDocument/2006/relationships/font" Target="fonts/GoogleSans-regular.fntdata"/><Relationship Id="rId22" Type="http://schemas.openxmlformats.org/officeDocument/2006/relationships/slide" Target="slides/slide17.xml"/><Relationship Id="rId44" Type="http://schemas.openxmlformats.org/officeDocument/2006/relationships/font" Target="fonts/GoogleSans-boldItalic.fntdata"/><Relationship Id="rId21" Type="http://schemas.openxmlformats.org/officeDocument/2006/relationships/slide" Target="slides/slide16.xml"/><Relationship Id="rId43" Type="http://schemas.openxmlformats.org/officeDocument/2006/relationships/font" Target="fonts/GoogleSans-italic.fntdata"/><Relationship Id="rId24" Type="http://schemas.openxmlformats.org/officeDocument/2006/relationships/slide" Target="slides/slide19.xml"/><Relationship Id="rId46" Type="http://schemas.openxmlformats.org/officeDocument/2006/relationships/font" Target="fonts/GoogleSansMedium-bold.fntdata"/><Relationship Id="rId23" Type="http://schemas.openxmlformats.org/officeDocument/2006/relationships/slide" Target="slides/slide18.xml"/><Relationship Id="rId45" Type="http://schemas.openxmlformats.org/officeDocument/2006/relationships/font" Target="fonts/GoogleSans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GoogleSansMedium-boldItalic.fntdata"/><Relationship Id="rId25" Type="http://schemas.openxmlformats.org/officeDocument/2006/relationships/slide" Target="slides/slide20.xml"/><Relationship Id="rId47" Type="http://schemas.openxmlformats.org/officeDocument/2006/relationships/font" Target="fonts/GoogleSansMedium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MonoLight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obotoMonoLight-italic.fntdata"/><Relationship Id="rId16" Type="http://schemas.openxmlformats.org/officeDocument/2006/relationships/slide" Target="slides/slide11.xml"/><Relationship Id="rId38" Type="http://schemas.openxmlformats.org/officeDocument/2006/relationships/font" Target="fonts/RobotoMonoLigh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66c2ea51d_1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66c2ea51d_1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6c2ab0db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6c2ab0db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f6c2ab0dbc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f6c2ab0db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66c2ea51d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66c2ea51d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780008929_0_12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780008929_0_12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f6c2ab0d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f6c2ab0d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66c2ea51d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e66c2ea51d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66c2ea51d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e66c2ea51d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f6c2ab0dbc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f6c2ab0dbc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f6c2ab0dbc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f6c2ab0dbc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f6c2ab0dbc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f6c2ab0dbc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66c2ea51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e66c2ea51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f6c2ab0db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f6c2ab0db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f6db8e8949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f6db8e8949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f6db8e8949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f6db8e8949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f6db8e8949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f6db8e8949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f705bcb6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f705bcb6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f705bcb6b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f705bcb6b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f705bcb6b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f705bcb6b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705bcb6b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705bcb6b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6c2ab0db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f6c2ab0db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f6db8e894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f6db8e894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e66c2ea51d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e66c2ea51d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f6db8e8949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f6db8e8949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f705bcb6b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f705bcb6b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66c2ea51d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66c2ea51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6c2ab0db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f6c2ab0db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6c2ab0db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6c2ab0db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66c2ea51d_1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66c2ea51d_1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f6c2ab0db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f6c2ab0db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6c2ab0db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6c2ab0db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lk 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918950" y="1270625"/>
            <a:ext cx="4118100" cy="156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Roboto Mono Light"/>
              <a:buNone/>
              <a:defRPr sz="24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918950" y="3502375"/>
            <a:ext cx="4118100" cy="5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None/>
              <a:defRPr sz="1400">
                <a:solidFill>
                  <a:srgbClr val="5F6368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Number">
  <p:cSld name="SECTION_TITLE_AND_DESCRIPTION_1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5437675" y="-125"/>
            <a:ext cx="3706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Font typeface="Roboto Mono Light"/>
              <a:buNone/>
              <a:defRPr sz="90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2" type="title"/>
          </p:nvPr>
        </p:nvSpPr>
        <p:spPr>
          <a:xfrm>
            <a:off x="311700" y="1257225"/>
            <a:ext cx="37062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52" name="Google Shape;52;p11"/>
          <p:cNvSpPr txBox="1"/>
          <p:nvPr>
            <p:ph idx="3" type="title"/>
          </p:nvPr>
        </p:nvSpPr>
        <p:spPr>
          <a:xfrm>
            <a:off x="311700" y="3302475"/>
            <a:ext cx="37062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53" name="Google Shape;5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Call Out">
  <p:cSld name="SECTION_TITLE_AND_DESCRIPTION_1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25"/>
            <a:ext cx="914397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2"/>
          <p:cNvSpPr txBox="1"/>
          <p:nvPr>
            <p:ph type="title"/>
          </p:nvPr>
        </p:nvSpPr>
        <p:spPr>
          <a:xfrm>
            <a:off x="929100" y="978450"/>
            <a:ext cx="3555000" cy="24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 Light"/>
              <a:buNone/>
              <a:defRPr sz="14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RL / CTA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1668050" y="2269200"/>
            <a:ext cx="58080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ono Light"/>
              <a:buNone/>
              <a:defRPr sz="16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hasCustomPrompt="1" type="title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Font typeface="Roboto Mono Light"/>
              <a:buNone/>
              <a:defRPr sz="90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4"/>
          <p:cNvSpPr txBox="1"/>
          <p:nvPr>
            <p:ph idx="2" type="title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3" type="title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66" name="Google Shape;6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Blue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Yellow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Green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One Column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">
    <p:bg>
      <p:bgPr>
        <a:solidFill>
          <a:srgbClr val="20212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856775" y="902275"/>
            <a:ext cx="7430400" cy="31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 Mono Light"/>
              <a:buNone/>
              <a:defRPr sz="22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List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5437675" y="-125"/>
            <a:ext cx="3706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9"/>
          <p:cNvSpPr txBox="1"/>
          <p:nvPr>
            <p:ph idx="1" type="body"/>
          </p:nvPr>
        </p:nvSpPr>
        <p:spPr>
          <a:xfrm>
            <a:off x="311700" y="1389600"/>
            <a:ext cx="3706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41" name="Google Shape;4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Quote">
  <p:cSld name="SECTION_TITLE_AND_DESCRIPTION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5437675" y="-125"/>
            <a:ext cx="3706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10"/>
          <p:cNvSpPr txBox="1"/>
          <p:nvPr>
            <p:ph type="title"/>
          </p:nvPr>
        </p:nvSpPr>
        <p:spPr>
          <a:xfrm>
            <a:off x="311700" y="555600"/>
            <a:ext cx="3706200" cy="4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ono Light"/>
              <a:buNone/>
              <a:defRPr sz="24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46" name="Google Shape;4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17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ctrTitle"/>
          </p:nvPr>
        </p:nvSpPr>
        <p:spPr>
          <a:xfrm>
            <a:off x="482000" y="889250"/>
            <a:ext cx="4992000" cy="172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    </a:t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Comic Sans MS"/>
                <a:ea typeface="Comic Sans MS"/>
                <a:cs typeface="Comic Sans MS"/>
                <a:sym typeface="Comic Sans MS"/>
              </a:rPr>
              <a:t>Kickstart your career with </a:t>
            </a:r>
            <a:endParaRPr b="1" sz="2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918950" y="3501200"/>
            <a:ext cx="4118100" cy="59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85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Nivetha Maran</a:t>
            </a:r>
            <a:endParaRPr b="1" sz="1285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85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Senior Software Engineer  , Fourkites</a:t>
            </a:r>
            <a:endParaRPr b="1" sz="1285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85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GDG &amp; WTM Chennai Ambassador</a:t>
            </a:r>
            <a:endParaRPr b="1" sz="1285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40849" l="9230" r="9230" t="26085"/>
          <a:stretch/>
        </p:blipFill>
        <p:spPr>
          <a:xfrm>
            <a:off x="5748450" y="4505050"/>
            <a:ext cx="3041649" cy="2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6312808" y="4782425"/>
            <a:ext cx="24102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India</a:t>
            </a:r>
            <a:endParaRPr sz="105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4">
            <a:alphaModFix/>
          </a:blip>
          <a:srcRect b="0" l="34796" r="6829" t="0"/>
          <a:stretch/>
        </p:blipFill>
        <p:spPr>
          <a:xfrm>
            <a:off x="5399225" y="0"/>
            <a:ext cx="3744773" cy="427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99675" y="0"/>
            <a:ext cx="2823325" cy="4438424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type="ctrTitle"/>
          </p:nvPr>
        </p:nvSpPr>
        <p:spPr>
          <a:xfrm>
            <a:off x="1273225" y="1434925"/>
            <a:ext cx="3810600" cy="15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    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          Web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650" y="0"/>
            <a:ext cx="76267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Roadmap for Web  Developers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28"/>
          <p:cNvCxnSpPr/>
          <p:nvPr/>
        </p:nvCxnSpPr>
        <p:spPr>
          <a:xfrm>
            <a:off x="1570844" y="1462667"/>
            <a:ext cx="0" cy="612900"/>
          </a:xfrm>
          <a:prstGeom prst="straightConnector1">
            <a:avLst/>
          </a:prstGeom>
          <a:noFill/>
          <a:ln cap="flat" cmpd="sng" w="19050">
            <a:solidFill>
              <a:srgbClr val="0CAD4D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143" name="Google Shape;143;p28"/>
          <p:cNvCxnSpPr/>
          <p:nvPr/>
        </p:nvCxnSpPr>
        <p:spPr>
          <a:xfrm>
            <a:off x="1866080" y="2575068"/>
            <a:ext cx="898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144" name="Google Shape;144;p28"/>
          <p:cNvCxnSpPr/>
          <p:nvPr/>
        </p:nvCxnSpPr>
        <p:spPr>
          <a:xfrm>
            <a:off x="3304355" y="3851418"/>
            <a:ext cx="898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145" name="Google Shape;145;p28"/>
          <p:cNvCxnSpPr/>
          <p:nvPr/>
        </p:nvCxnSpPr>
        <p:spPr>
          <a:xfrm>
            <a:off x="4728343" y="2575068"/>
            <a:ext cx="898800" cy="0"/>
          </a:xfrm>
          <a:prstGeom prst="straightConnector1">
            <a:avLst/>
          </a:prstGeom>
          <a:noFill/>
          <a:ln cap="flat" cmpd="sng" w="19050">
            <a:solidFill>
              <a:srgbClr val="4285F4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146" name="Google Shape;146;p28"/>
          <p:cNvCxnSpPr/>
          <p:nvPr/>
        </p:nvCxnSpPr>
        <p:spPr>
          <a:xfrm>
            <a:off x="6166618" y="2575068"/>
            <a:ext cx="898800" cy="0"/>
          </a:xfrm>
          <a:prstGeom prst="straightConnector1">
            <a:avLst/>
          </a:prstGeom>
          <a:noFill/>
          <a:ln cap="flat" cmpd="sng" w="19050">
            <a:solidFill>
              <a:srgbClr val="4285F4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47" name="Google Shape;147;p28"/>
          <p:cNvSpPr/>
          <p:nvPr/>
        </p:nvSpPr>
        <p:spPr>
          <a:xfrm>
            <a:off x="857250" y="1161070"/>
            <a:ext cx="1427100" cy="3930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 cap="flat" cmpd="sng" w="19050">
            <a:solidFill>
              <a:schemeClr val="accent4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0" i="0" lang="en" sz="1800" u="none" cap="none" strike="noStrik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Start</a:t>
            </a:r>
            <a:endParaRPr sz="1200"/>
          </a:p>
        </p:txBody>
      </p:sp>
      <p:sp>
        <p:nvSpPr>
          <p:cNvPr id="148" name="Google Shape;148;p28"/>
          <p:cNvSpPr/>
          <p:nvPr/>
        </p:nvSpPr>
        <p:spPr>
          <a:xfrm>
            <a:off x="1058725" y="2155650"/>
            <a:ext cx="14271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HTML &amp; CSS</a:t>
            </a:r>
            <a:endParaRPr sz="800"/>
          </a:p>
        </p:txBody>
      </p:sp>
      <p:sp>
        <p:nvSpPr>
          <p:cNvPr id="149" name="Google Shape;149;p28"/>
          <p:cNvSpPr/>
          <p:nvPr/>
        </p:nvSpPr>
        <p:spPr>
          <a:xfrm>
            <a:off x="2871788" y="2159000"/>
            <a:ext cx="11091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5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Javascript</a:t>
            </a:r>
            <a:endParaRPr sz="900"/>
          </a:p>
        </p:txBody>
      </p:sp>
      <p:sp>
        <p:nvSpPr>
          <p:cNvPr id="150" name="Google Shape;150;p28"/>
          <p:cNvSpPr/>
          <p:nvPr/>
        </p:nvSpPr>
        <p:spPr>
          <a:xfrm>
            <a:off x="4303712" y="2159000"/>
            <a:ext cx="11091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Package Managers</a:t>
            </a:r>
            <a:endParaRPr sz="800"/>
          </a:p>
        </p:txBody>
      </p:sp>
      <p:sp>
        <p:nvSpPr>
          <p:cNvPr id="151" name="Google Shape;151;p28"/>
          <p:cNvSpPr/>
          <p:nvPr/>
        </p:nvSpPr>
        <p:spPr>
          <a:xfrm>
            <a:off x="5732983" y="2159000"/>
            <a:ext cx="11115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3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Build Tools,</a:t>
            </a:r>
            <a:endParaRPr sz="1300">
              <a:solidFill>
                <a:srgbClr val="1A1A1A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3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Task Runners</a:t>
            </a:r>
            <a:endParaRPr sz="1300">
              <a:solidFill>
                <a:srgbClr val="1A1A1A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52" name="Google Shape;152;p28"/>
          <p:cNvSpPr/>
          <p:nvPr/>
        </p:nvSpPr>
        <p:spPr>
          <a:xfrm>
            <a:off x="7156325" y="2159000"/>
            <a:ext cx="11202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Frameworks</a:t>
            </a:r>
            <a:endParaRPr sz="800"/>
          </a:p>
        </p:txBody>
      </p:sp>
      <p:cxnSp>
        <p:nvCxnSpPr>
          <p:cNvPr id="153" name="Google Shape;153;p28"/>
          <p:cNvCxnSpPr/>
          <p:nvPr/>
        </p:nvCxnSpPr>
        <p:spPr>
          <a:xfrm flipH="1">
            <a:off x="3384875" y="3026212"/>
            <a:ext cx="4296000" cy="4428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54" name="Google Shape;154;p28"/>
          <p:cNvSpPr/>
          <p:nvPr/>
        </p:nvSpPr>
        <p:spPr>
          <a:xfrm>
            <a:off x="5734170" y="3723630"/>
            <a:ext cx="1109100" cy="3930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 cap="flat" cmpd="sng" w="19050">
            <a:solidFill>
              <a:schemeClr val="accent4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b="0" i="0" lang="en" sz="2000" u="none" cap="none" strike="noStrike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End</a:t>
            </a:r>
            <a:endParaRPr/>
          </a:p>
        </p:txBody>
      </p:sp>
      <p:cxnSp>
        <p:nvCxnSpPr>
          <p:cNvPr id="155" name="Google Shape;155;p28"/>
          <p:cNvCxnSpPr/>
          <p:nvPr/>
        </p:nvCxnSpPr>
        <p:spPr>
          <a:xfrm>
            <a:off x="4728343" y="3851418"/>
            <a:ext cx="898800" cy="0"/>
          </a:xfrm>
          <a:prstGeom prst="straightConnector1">
            <a:avLst/>
          </a:prstGeom>
          <a:noFill/>
          <a:ln cap="flat" cmpd="sng" w="19050">
            <a:solidFill>
              <a:srgbClr val="1A73E8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56" name="Google Shape;156;p28"/>
          <p:cNvSpPr txBox="1"/>
          <p:nvPr/>
        </p:nvSpPr>
        <p:spPr>
          <a:xfrm>
            <a:off x="851250" y="660275"/>
            <a:ext cx="38046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Google Sans"/>
              <a:buNone/>
            </a:pPr>
            <a:r>
              <a:t/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157" name="Google Shape;157;p28"/>
          <p:cNvSpPr/>
          <p:nvPr/>
        </p:nvSpPr>
        <p:spPr>
          <a:xfrm>
            <a:off x="2764863" y="3504025"/>
            <a:ext cx="11091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 sz="1700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Testing</a:t>
            </a:r>
            <a:endParaRPr sz="1100"/>
          </a:p>
        </p:txBody>
      </p:sp>
      <p:sp>
        <p:nvSpPr>
          <p:cNvPr id="158" name="Google Shape;158;p28"/>
          <p:cNvSpPr/>
          <p:nvPr/>
        </p:nvSpPr>
        <p:spPr>
          <a:xfrm>
            <a:off x="4303688" y="3504025"/>
            <a:ext cx="1109100" cy="832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1905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Google Sans Medium"/>
              <a:buNone/>
            </a:pPr>
            <a:r>
              <a:rPr lang="en">
                <a:solidFill>
                  <a:srgbClr val="1A1A1A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PWA &amp; AMP</a:t>
            </a:r>
            <a:endParaRPr sz="800"/>
          </a:p>
        </p:txBody>
      </p:sp>
      <p:pic>
        <p:nvPicPr>
          <p:cNvPr id="159" name="Google Shape;159;p28"/>
          <p:cNvPicPr preferRelativeResize="0"/>
          <p:nvPr/>
        </p:nvPicPr>
        <p:blipFill rotWithShape="1">
          <a:blip r:embed="rId3">
            <a:alphaModFix/>
          </a:blip>
          <a:srcRect b="0" l="4103" r="4103" t="0"/>
          <a:stretch/>
        </p:blipFill>
        <p:spPr>
          <a:xfrm>
            <a:off x="7157150" y="-13475"/>
            <a:ext cx="1762150" cy="194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0125" y="1285125"/>
            <a:ext cx="954575" cy="4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How Google is helping Web Developers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>
            <p:ph type="title"/>
          </p:nvPr>
        </p:nvSpPr>
        <p:spPr>
          <a:xfrm>
            <a:off x="311700" y="555600"/>
            <a:ext cx="6270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latin typeface="Comic Sans MS"/>
                <a:ea typeface="Comic Sans MS"/>
                <a:cs typeface="Comic Sans MS"/>
                <a:sym typeface="Comic Sans MS"/>
              </a:rPr>
              <a:t>Some of the main technologies</a:t>
            </a:r>
            <a:endParaRPr b="1" sz="29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1" name="Google Shape;171;p30"/>
          <p:cNvSpPr txBox="1"/>
          <p:nvPr>
            <p:ph idx="1" type="body"/>
          </p:nvPr>
        </p:nvSpPr>
        <p:spPr>
          <a:xfrm>
            <a:off x="570800" y="1428475"/>
            <a:ext cx="48318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mic Sans MS"/>
              <a:buAutoNum type="arabicPeriod"/>
            </a:pPr>
            <a:r>
              <a:rPr b="1" lang="en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Angular</a:t>
            </a:r>
            <a:endParaRPr b="1"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mic Sans MS"/>
              <a:buAutoNum type="arabicPeriod"/>
            </a:pPr>
            <a:r>
              <a:rPr b="1" lang="en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AMP Pages</a:t>
            </a:r>
            <a:endParaRPr b="1"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mic Sans MS"/>
              <a:buAutoNum type="arabicPeriod"/>
            </a:pPr>
            <a:r>
              <a:rPr b="1" lang="en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Firebase</a:t>
            </a:r>
            <a:endParaRPr b="1"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omic Sans MS"/>
              <a:buAutoNum type="arabicPeriod"/>
            </a:pPr>
            <a:r>
              <a:rPr b="1" lang="en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TensorFlowJS and etc</a:t>
            </a:r>
            <a:endParaRPr b="1"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5600" y="0"/>
            <a:ext cx="47888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25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State Of Web In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India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Getting Started with E-commerce app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Replacing with AMP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75" y="1056175"/>
            <a:ext cx="9067226" cy="343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0"/>
          <p:cNvSpPr txBox="1"/>
          <p:nvPr/>
        </p:nvSpPr>
        <p:spPr>
          <a:xfrm>
            <a:off x="1692575" y="320425"/>
            <a:ext cx="4732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Comic Sans MS"/>
                <a:ea typeface="Comic Sans MS"/>
                <a:cs typeface="Comic Sans MS"/>
                <a:sym typeface="Comic Sans MS"/>
              </a:rPr>
              <a:t>Adding Necessary AMP Tags</a:t>
            </a:r>
            <a:endParaRPr b="1" sz="25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1"/>
          <p:cNvSpPr txBox="1"/>
          <p:nvPr/>
        </p:nvSpPr>
        <p:spPr>
          <a:xfrm>
            <a:off x="1692575" y="320425"/>
            <a:ext cx="4732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Comic Sans MS"/>
                <a:ea typeface="Comic Sans MS"/>
                <a:cs typeface="Comic Sans MS"/>
                <a:sym typeface="Comic Sans MS"/>
              </a:rPr>
              <a:t>Replacing with AMP-list</a:t>
            </a:r>
            <a:endParaRPr b="1" sz="25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28" name="Google Shape;22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42225"/>
            <a:ext cx="8839200" cy="3596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2"/>
          <p:cNvSpPr txBox="1"/>
          <p:nvPr/>
        </p:nvSpPr>
        <p:spPr>
          <a:xfrm>
            <a:off x="1692575" y="320425"/>
            <a:ext cx="4732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Comic Sans MS"/>
                <a:ea typeface="Comic Sans MS"/>
                <a:cs typeface="Comic Sans MS"/>
                <a:sym typeface="Comic Sans MS"/>
              </a:rPr>
              <a:t>Sample JSON Data</a:t>
            </a:r>
            <a:endParaRPr b="1" sz="25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34" name="Google Shape;23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000" y="935425"/>
            <a:ext cx="5299626" cy="408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3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What's Waiting for You in upcoming sessions ? 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4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Frequently Asked Questions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659425" y="1840275"/>
            <a:ext cx="79131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580 MILLION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0" name="Google Shape;90;p18"/>
          <p:cNvSpPr txBox="1"/>
          <p:nvPr>
            <p:ph idx="2" type="title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India has Second Largest User-Base 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1" name="Google Shape;91;p18"/>
          <p:cNvSpPr txBox="1"/>
          <p:nvPr>
            <p:ph idx="3" type="title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Internet Users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5"/>
          <p:cNvSpPr txBox="1"/>
          <p:nvPr>
            <p:ph idx="1" type="body"/>
          </p:nvPr>
        </p:nvSpPr>
        <p:spPr>
          <a:xfrm>
            <a:off x="596400" y="251350"/>
            <a:ext cx="7937700" cy="41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Which framework to choose ?</a:t>
            </a:r>
            <a:endParaRPr b="1"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How to get started with Angular and what are some of the useful resources ?</a:t>
            </a:r>
            <a:endParaRPr b="1"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Can a Frontend developer transition to full stacker without much difficulty ?</a:t>
            </a:r>
            <a:endParaRPr b="1"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are the main uses of AMP?</a:t>
            </a:r>
            <a:endParaRPr b="1"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ic Sans MS"/>
              <a:buAutoNum type="arabicPeriod"/>
            </a:pPr>
            <a:r>
              <a:rPr b="1" lang="en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are the advantages of Angular when compared to other famous frameworks like React ?</a:t>
            </a:r>
            <a:endParaRPr b="1"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6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Thank You !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Challenges &amp; Opportunities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Challenges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650850" y="372200"/>
            <a:ext cx="60189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omic Sans MS"/>
              <a:buAutoNum type="arabicPeriod"/>
            </a:pPr>
            <a:r>
              <a:rPr b="1" lang="en" sz="2300">
                <a:latin typeface="Comic Sans MS"/>
                <a:ea typeface="Comic Sans MS"/>
                <a:cs typeface="Comic Sans MS"/>
                <a:sym typeface="Comic Sans MS"/>
              </a:rPr>
              <a:t>Performance</a:t>
            </a:r>
            <a:endParaRPr b="1" sz="23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omic Sans MS"/>
              <a:buAutoNum type="arabicPeriod"/>
            </a:pPr>
            <a:r>
              <a:rPr b="1" lang="en" sz="2300">
                <a:latin typeface="Comic Sans MS"/>
                <a:ea typeface="Comic Sans MS"/>
                <a:cs typeface="Comic Sans MS"/>
                <a:sym typeface="Comic Sans MS"/>
              </a:rPr>
              <a:t>Scalability</a:t>
            </a:r>
            <a:endParaRPr b="1" sz="23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omic Sans MS"/>
              <a:buAutoNum type="arabicPeriod"/>
            </a:pPr>
            <a:r>
              <a:rPr b="1" lang="en" sz="2300">
                <a:latin typeface="Comic Sans MS"/>
                <a:ea typeface="Comic Sans MS"/>
                <a:cs typeface="Comic Sans MS"/>
                <a:sym typeface="Comic Sans MS"/>
              </a:rPr>
              <a:t>User Experience</a:t>
            </a:r>
            <a:endParaRPr b="1" sz="23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omic Sans MS"/>
              <a:buAutoNum type="arabicPeriod"/>
            </a:pPr>
            <a:r>
              <a:rPr b="1" lang="en" sz="2300">
                <a:latin typeface="Comic Sans MS"/>
                <a:ea typeface="Comic Sans MS"/>
                <a:cs typeface="Comic Sans MS"/>
                <a:sym typeface="Comic Sans MS"/>
              </a:rPr>
              <a:t>Security</a:t>
            </a:r>
            <a:endParaRPr b="1" sz="23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Comic Sans MS"/>
              <a:buAutoNum type="arabicPeriod"/>
            </a:pPr>
            <a:r>
              <a:rPr b="1" lang="en" sz="2300">
                <a:latin typeface="Comic Sans MS"/>
                <a:ea typeface="Comic Sans MS"/>
                <a:cs typeface="Comic Sans MS"/>
                <a:sym typeface="Comic Sans MS"/>
              </a:rPr>
              <a:t>Being updated with Frameworks and other web technologies</a:t>
            </a:r>
            <a:endParaRPr b="1" sz="23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Opportunities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615450" y="2571750"/>
            <a:ext cx="79131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2021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2" name="Google Shape;122;p24"/>
          <p:cNvSpPr txBox="1"/>
          <p:nvPr>
            <p:ph idx="2" type="title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One of the Most In-Demand Tech Skills 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